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3004800" cy="9753600"/>
  <p:notesSz cx="6858000" cy="9144000"/>
  <p:defaultTextStyle>
    <a:lvl1pPr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1pPr>
    <a:lvl2pPr indent="2286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2pPr>
    <a:lvl3pPr indent="4572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3pPr>
    <a:lvl4pPr indent="6858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4pPr>
    <a:lvl5pPr indent="9144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5pPr>
    <a:lvl6pPr indent="11430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6pPr>
    <a:lvl7pPr indent="13716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7pPr>
    <a:lvl8pPr indent="16002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8pPr>
    <a:lvl9pPr indent="18288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2829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E4E5C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5D7FF"/>
        </a:fontRef>
        <a:srgbClr val="55D7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8"/>
  </p:normalViewPr>
  <p:slideViewPr>
    <p:cSldViewPr snapToGrid="0" snapToObjects="1">
      <p:cViewPr varScale="1">
        <p:scale>
          <a:sx n="78" d="100"/>
          <a:sy n="78" d="100"/>
        </p:scale>
        <p:origin x="16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03716410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1pPr>
    <a:lvl2pPr indent="228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2pPr>
    <a:lvl3pPr indent="457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3pPr>
    <a:lvl4pPr indent="685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4pPr>
    <a:lvl5pPr indent="9144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5pPr>
    <a:lvl6pPr indent="11430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6pPr>
    <a:lvl7pPr indent="1371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7pPr>
    <a:lvl8pPr indent="1600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8pPr>
    <a:lvl9pPr indent="1828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One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Two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Three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Four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1270000" y="239712"/>
            <a:ext cx="10464800" cy="2465388"/>
          </a:xfrm>
          <a:prstGeom prst="rect">
            <a:avLst/>
          </a:prstGeom>
        </p:spPr>
        <p:txBody>
          <a:bodyPr anchor="ctr">
            <a:noAutofit/>
          </a:bodyPr>
          <a:lstStyle>
            <a:lvl1pPr defTabSz="457200">
              <a:defRPr sz="1200" cap="none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1270000" y="2705100"/>
            <a:ext cx="10464800" cy="58404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57200">
              <a:spcBef>
                <a:spcPts val="0"/>
              </a:spcBef>
              <a:buClrTx/>
              <a:buSz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defTabSz="457200">
              <a:spcBef>
                <a:spcPts val="0"/>
              </a:spcBef>
              <a:buClrTx/>
              <a:buSz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defTabSz="457200">
              <a:spcBef>
                <a:spcPts val="0"/>
              </a:spcBef>
              <a:buClrTx/>
              <a:buSz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defTabSz="457200">
              <a:spcBef>
                <a:spcPts val="0"/>
              </a:spcBef>
              <a:buClrTx/>
              <a:buSz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defTabSz="457200">
              <a:spcBef>
                <a:spcPts val="0"/>
              </a:spcBef>
              <a:buClrTx/>
              <a:buSz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1270000" y="239712"/>
            <a:ext cx="10464800" cy="2465388"/>
          </a:xfrm>
          <a:prstGeom prst="rect">
            <a:avLst/>
          </a:prstGeom>
        </p:spPr>
        <p:txBody>
          <a:bodyPr anchor="ctr">
            <a:noAutofit/>
          </a:bodyPr>
          <a:lstStyle>
            <a:lvl1pPr defTabSz="457200">
              <a:defRPr sz="1200" cap="none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270000" y="2705100"/>
            <a:ext cx="10464800" cy="58404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57200">
              <a:spcBef>
                <a:spcPts val="0"/>
              </a:spcBef>
              <a:buClrTx/>
              <a:buSz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defTabSz="457200">
              <a:spcBef>
                <a:spcPts val="0"/>
              </a:spcBef>
              <a:buClrTx/>
              <a:buSz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defTabSz="457200">
              <a:spcBef>
                <a:spcPts val="0"/>
              </a:spcBef>
              <a:buClrTx/>
              <a:buSz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defTabSz="457200">
              <a:spcBef>
                <a:spcPts val="0"/>
              </a:spcBef>
              <a:buClrTx/>
              <a:buSz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defTabSz="457200">
              <a:spcBef>
                <a:spcPts val="0"/>
              </a:spcBef>
              <a:buClrTx/>
              <a:buSz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 lvl="0">
              <a:defRPr sz="1800"/>
            </a:pPr>
            <a:r>
              <a:rPr sz="1200"/>
              <a:t>Body Level One</a:t>
            </a:r>
          </a:p>
          <a:p>
            <a:pPr lvl="1">
              <a:defRPr sz="1800"/>
            </a:pPr>
            <a:r>
              <a:rPr sz="1200"/>
              <a:t>Body Level Two</a:t>
            </a:r>
          </a:p>
          <a:p>
            <a:pPr lvl="2">
              <a:defRPr sz="1800"/>
            </a:pPr>
            <a:r>
              <a:rPr sz="1200"/>
              <a:t>Body Level Three</a:t>
            </a:r>
          </a:p>
          <a:p>
            <a:pPr lvl="3">
              <a:defRPr sz="1800"/>
            </a:pPr>
            <a:r>
              <a:rPr sz="1200"/>
              <a:t>Body Level Four</a:t>
            </a:r>
          </a:p>
          <a:p>
            <a:pPr lvl="4">
              <a:defRPr sz="1800"/>
            </a:pPr>
            <a:r>
              <a:rPr sz="1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One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Two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Three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Four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1pPr>
      <a:lvl2pPr indent="2286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2pPr>
      <a:lvl3pPr indent="4572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3pPr>
      <a:lvl4pPr indent="6858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4pPr>
      <a:lvl5pPr indent="9144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5pPr>
      <a:lvl6pPr indent="11430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6pPr>
      <a:lvl7pPr indent="13716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7pPr>
      <a:lvl8pPr indent="16002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8pPr>
      <a:lvl9pPr indent="18288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9pPr>
    </p:titleStyle>
    <p:bodyStyle>
      <a:lvl1pPr marL="4699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1pPr>
      <a:lvl2pPr marL="9398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2pPr>
      <a:lvl3pPr marL="14097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3pPr>
      <a:lvl4pPr marL="18796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4pPr>
      <a:lvl5pPr marL="23495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5pPr>
      <a:lvl6pPr marL="28194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6pPr>
      <a:lvl7pPr marL="32893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7pPr>
      <a:lvl8pPr marL="37592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8pPr>
      <a:lvl9pPr marL="42291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hyperlink" Target="http://VampireFacelift.com/physicians" TargetMode="Externa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Vampire Facelift®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60831">
              <a:defRPr sz="1800" cap="none" spc="0">
                <a:solidFill>
                  <a:srgbClr val="000000"/>
                </a:solidFill>
              </a:defRPr>
            </a:pPr>
            <a:r>
              <a:rPr sz="2304" cap="all" spc="368">
                <a:solidFill>
                  <a:srgbClr val="55D7FF"/>
                </a:solidFill>
              </a:rPr>
              <a:t>October, 2015</a:t>
            </a:r>
          </a:p>
          <a:p>
            <a:pPr lvl="0" defTabSz="560831">
              <a:defRPr sz="1800" cap="none" spc="0">
                <a:solidFill>
                  <a:srgbClr val="000000"/>
                </a:solidFill>
              </a:defRPr>
            </a:pPr>
            <a:r>
              <a:rPr sz="2304" cap="all" spc="368">
                <a:solidFill>
                  <a:srgbClr val="55D7FF"/>
                </a:solidFill>
              </a:rPr>
              <a:t>Orlando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6570" y="359317"/>
            <a:ext cx="5831660" cy="90349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algn="ctr" defTabSz="496570">
              <a:defRPr sz="1800" cap="none" spc="0">
                <a:solidFill>
                  <a:srgbClr val="000000"/>
                </a:solidFill>
              </a:defRPr>
            </a:pPr>
            <a:r>
              <a:rPr sz="3825" cap="all" spc="612">
                <a:solidFill>
                  <a:srgbClr val="FFFFFF"/>
                </a:solidFill>
              </a:rPr>
              <a:t>4 Components of Appearance</a:t>
            </a:r>
            <a:br>
              <a:rPr sz="3825" cap="all" spc="612">
                <a:solidFill>
                  <a:srgbClr val="FFFFFF"/>
                </a:solidFill>
              </a:rPr>
            </a:br>
            <a:r>
              <a:rPr sz="3825" cap="all" spc="612">
                <a:solidFill>
                  <a:srgbClr val="FFFFFF"/>
                </a:solidFill>
              </a:rPr>
              <a:t>Of Anything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 algn="ctr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Size</a:t>
            </a:r>
          </a:p>
          <a:p>
            <a:pPr marL="0" lvl="0" indent="0" algn="ctr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Shape</a:t>
            </a:r>
          </a:p>
          <a:p>
            <a:pPr marL="0" lvl="0" indent="0" algn="ctr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Color </a:t>
            </a:r>
          </a:p>
          <a:p>
            <a:pPr marL="0" lvl="0" indent="0" algn="ctr">
              <a:buClrTx/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Texture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1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6800" y="541866"/>
            <a:ext cx="57912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6279" y="0"/>
            <a:ext cx="649224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6279" y="0"/>
            <a:ext cx="649224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8640"/>
            <a:ext cx="13004800" cy="86563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asted-image.png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867659" y="0"/>
            <a:ext cx="726948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6279" y="0"/>
            <a:ext cx="649224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849312" y="254000"/>
            <a:ext cx="10466388" cy="2438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>
              <a:defRPr sz="4600">
                <a:solidFill>
                  <a:srgbClr val="0000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0000FF"/>
                </a:solidFill>
              </a:rPr>
              <a:t>Platelet Derived Growth Factors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xfrm>
            <a:off x="838200" y="2019300"/>
            <a:ext cx="10477500" cy="7200900"/>
          </a:xfrm>
          <a:prstGeom prst="rect">
            <a:avLst/>
          </a:prstGeom>
        </p:spPr>
        <p:txBody>
          <a:bodyPr anchor="t">
            <a:normAutofit fontScale="92500"/>
          </a:bodyPr>
          <a:lstStyle/>
          <a:p>
            <a:pPr marL="1337468" lvl="0" indent="-1019968" defTabSz="914400">
              <a:buSzPct val="85000"/>
              <a:buFont typeface="Gill Sans"/>
              <a:buChar char="•"/>
              <a:defRPr sz="1800"/>
            </a:pPr>
            <a:r>
              <a:rPr sz="3000">
                <a:latin typeface="Gill Sans"/>
                <a:ea typeface="Gill Sans"/>
                <a:cs typeface="Gill Sans"/>
                <a:sym typeface="Gill Sans"/>
              </a:rPr>
              <a:t>Released from the alpha granules in platelets upon activation</a:t>
            </a:r>
          </a:p>
          <a:p>
            <a:pPr marL="1337468" lvl="0" indent="-1019968" defTabSz="914400">
              <a:spcBef>
                <a:spcPts val="1700"/>
              </a:spcBef>
              <a:buSzPct val="85000"/>
              <a:buFont typeface="Gill Sans"/>
              <a:buChar char="•"/>
              <a:defRPr sz="1800"/>
            </a:pPr>
            <a:r>
              <a:rPr sz="3000">
                <a:latin typeface="Gill Sans"/>
                <a:ea typeface="Gill Sans"/>
                <a:cs typeface="Gill Sans"/>
                <a:sym typeface="Gill Sans"/>
              </a:rPr>
              <a:t>Many growth factors and cytokines are involved, including…</a:t>
            </a:r>
          </a:p>
          <a:p>
            <a:pPr marL="1441979" lvl="1" indent="-679979" defTabSz="914400">
              <a:spcBef>
                <a:spcPts val="1700"/>
              </a:spcBef>
              <a:buSzPct val="85000"/>
              <a:buFont typeface="Gill Sans"/>
              <a:buChar char="•"/>
              <a:defRPr sz="1800"/>
            </a:pPr>
            <a:r>
              <a:rPr sz="3000">
                <a:latin typeface="Gill Sans"/>
                <a:ea typeface="Gill Sans"/>
                <a:cs typeface="Gill Sans"/>
                <a:sym typeface="Gill Sans"/>
              </a:rPr>
              <a:t>IGF (insulin-like growth factor): </a:t>
            </a:r>
          </a:p>
          <a:p>
            <a:pPr marL="1441979" lvl="1" indent="-679979" defTabSz="914400">
              <a:spcBef>
                <a:spcPts val="1700"/>
              </a:spcBef>
              <a:buSzPct val="85000"/>
              <a:buFont typeface="Gill Sans"/>
              <a:buChar char="•"/>
              <a:defRPr sz="1800"/>
            </a:pPr>
            <a:r>
              <a:rPr sz="3000">
                <a:latin typeface="Gill Sans"/>
                <a:ea typeface="Gill Sans"/>
                <a:cs typeface="Gill Sans"/>
                <a:sym typeface="Gill Sans"/>
              </a:rPr>
              <a:t>PD-EGF (platelet-derived epidermal growth factor)</a:t>
            </a:r>
          </a:p>
          <a:p>
            <a:pPr marL="1441979" lvl="1" indent="-679979" defTabSz="914400">
              <a:spcBef>
                <a:spcPts val="1700"/>
              </a:spcBef>
              <a:buSzPct val="85000"/>
              <a:buFont typeface="Gill Sans"/>
              <a:buChar char="•"/>
              <a:defRPr sz="1800"/>
            </a:pPr>
            <a:r>
              <a:rPr sz="3000">
                <a:latin typeface="Gill Sans"/>
                <a:ea typeface="Gill Sans"/>
                <a:cs typeface="Gill Sans"/>
                <a:sym typeface="Gill Sans"/>
              </a:rPr>
              <a:t>PDGF (platelet-derived growth factor)</a:t>
            </a:r>
          </a:p>
          <a:p>
            <a:pPr marL="1441979" lvl="1" indent="-679979" defTabSz="914400">
              <a:spcBef>
                <a:spcPts val="1700"/>
              </a:spcBef>
              <a:buSzPct val="85000"/>
              <a:buFont typeface="Gill Sans"/>
              <a:buChar char="•"/>
              <a:defRPr sz="1800"/>
            </a:pPr>
            <a:r>
              <a:rPr sz="3000">
                <a:latin typeface="Gill Sans"/>
                <a:ea typeface="Gill Sans"/>
                <a:cs typeface="Gill Sans"/>
                <a:sym typeface="Gill Sans"/>
              </a:rPr>
              <a:t>TGF (transforming growth factor)</a:t>
            </a:r>
          </a:p>
          <a:p>
            <a:pPr marL="1441979" lvl="1" indent="-679979" defTabSz="914400">
              <a:spcBef>
                <a:spcPts val="1700"/>
              </a:spcBef>
              <a:buSzPct val="85000"/>
              <a:buFont typeface="Gill Sans"/>
              <a:buChar char="•"/>
              <a:defRPr sz="1800"/>
            </a:pPr>
            <a:r>
              <a:rPr sz="3000">
                <a:latin typeface="Gill Sans"/>
                <a:ea typeface="Gill Sans"/>
                <a:cs typeface="Gill Sans"/>
                <a:sym typeface="Gill Sans"/>
              </a:rPr>
              <a:t>ECGF (endothelial cell growth)</a:t>
            </a:r>
          </a:p>
          <a:p>
            <a:pPr marL="1441979" lvl="1" indent="-679979" defTabSz="914400">
              <a:spcBef>
                <a:spcPts val="1700"/>
              </a:spcBef>
              <a:buSzPct val="85000"/>
              <a:buFont typeface="Gill Sans"/>
              <a:buChar char="•"/>
              <a:defRPr sz="1800"/>
            </a:pPr>
            <a:r>
              <a:rPr sz="3000">
                <a:latin typeface="Gill Sans"/>
                <a:ea typeface="Gill Sans"/>
                <a:cs typeface="Gill Sans"/>
                <a:sym typeface="Gill Sans"/>
              </a:rPr>
              <a:t>VEGF (vascular endothelial growth factor)</a:t>
            </a:r>
          </a:p>
          <a:p>
            <a:pPr marL="1441979" lvl="1" indent="-679979" defTabSz="914400">
              <a:spcBef>
                <a:spcPts val="1700"/>
              </a:spcBef>
              <a:buSzPct val="85000"/>
              <a:buFont typeface="Gill Sans"/>
              <a:buChar char="•"/>
              <a:defRPr sz="1800"/>
            </a:pPr>
            <a:r>
              <a:rPr sz="3000">
                <a:latin typeface="Gill Sans"/>
                <a:ea typeface="Gill Sans"/>
                <a:cs typeface="Gill Sans"/>
                <a:sym typeface="Gill Sans"/>
              </a:rPr>
              <a:t>bFGF (basic fibroblast growth factor)</a:t>
            </a:r>
          </a:p>
          <a:p>
            <a:pPr marL="1337468" lvl="0" indent="-1019968" defTabSz="914400">
              <a:spcBef>
                <a:spcPts val="1700"/>
              </a:spcBef>
              <a:buSzPct val="85000"/>
              <a:buFont typeface="Gill Sans"/>
              <a:buChar char="•"/>
              <a:defRPr sz="1800"/>
            </a:pPr>
            <a:r>
              <a:rPr sz="3000">
                <a:latin typeface="Gill Sans"/>
                <a:ea typeface="Gill Sans"/>
                <a:cs typeface="Gill Sans"/>
                <a:sym typeface="Gill Sans"/>
              </a:rPr>
              <a:t>Cell proliferation, cell differentiation (of unipotent stem cells), &amp; Angiogenesis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rp paper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5081" y="3029594"/>
            <a:ext cx="9154638" cy="4753770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1234612" y="394988"/>
            <a:ext cx="10535576" cy="245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Thousands of papers on PubMed &amp; not one serious side effect…</a:t>
            </a:r>
            <a:br>
              <a:rPr sz="4000">
                <a:solidFill>
                  <a:srgbClr val="FFFFFF"/>
                </a:solidFill>
              </a:rPr>
            </a:br>
            <a:r>
              <a:rPr sz="5500">
                <a:solidFill>
                  <a:srgbClr val="FFFFFF"/>
                </a:solidFill>
              </a:rPr>
              <a:t>Not One.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asted-image.png"/>
          <p:cNvPicPr/>
          <p:nvPr/>
        </p:nvPicPr>
        <p:blipFill>
          <a:blip r:embed="rId2">
            <a:extLst/>
          </a:blip>
          <a:srcRect t="1027" b="1027"/>
          <a:stretch>
            <a:fillRect/>
          </a:stretch>
        </p:blipFill>
        <p:spPr>
          <a:xfrm>
            <a:off x="2770797" y="0"/>
            <a:ext cx="7463205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disc disease prp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9800" y="1935862"/>
            <a:ext cx="11125201" cy="7277101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/>
          <p:nvPr/>
        </p:nvSpPr>
        <p:spPr>
          <a:xfrm>
            <a:off x="2963417" y="476021"/>
            <a:ext cx="707796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Multiple tissue types studied…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histology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2849" y="4438599"/>
            <a:ext cx="8039101" cy="2349501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/>
        </p:nvSpPr>
        <p:spPr>
          <a:xfrm>
            <a:off x="295401" y="1022312"/>
            <a:ext cx="12413997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 dirty="0">
                <a:solidFill>
                  <a:srgbClr val="FFFFFF"/>
                </a:solidFill>
              </a:rPr>
              <a:t>Facial plastic surgery…multiple papers looking at post op recover, post laser, &amp; stand alone…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.jpeg"/>
          <p:cNvPicPr/>
          <p:nvPr/>
        </p:nvPicPr>
        <p:blipFill>
          <a:blip r:embed="rId2">
            <a:extLst/>
          </a:blip>
          <a:srcRect t="10008" b="10154"/>
          <a:stretch>
            <a:fillRect/>
          </a:stretch>
        </p:blipFill>
        <p:spPr>
          <a:xfrm>
            <a:off x="3733800" y="3490912"/>
            <a:ext cx="5524500" cy="5956301"/>
          </a:xfrm>
          <a:prstGeom prst="rect">
            <a:avLst/>
          </a:prstGeom>
          <a:ln w="79375">
            <a:solidFill>
              <a:srgbClr val="FFFFFF"/>
            </a:solidFill>
            <a:miter lim="0"/>
          </a:ln>
          <a:effectLst>
            <a:outerShdw blurRad="63500" dist="38099" dir="5400000" rotWithShape="0">
              <a:srgbClr val="000000">
                <a:alpha val="41999"/>
              </a:srgbClr>
            </a:outerShdw>
          </a:effectLst>
        </p:spPr>
      </p:pic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xfrm>
            <a:off x="1066800" y="647700"/>
            <a:ext cx="10858500" cy="16383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>
              <a:defRPr sz="5500">
                <a:solidFill>
                  <a:srgbClr val="0000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00">
                <a:solidFill>
                  <a:srgbClr val="0000FF"/>
                </a:solidFill>
              </a:rPr>
              <a:t>Histological effects of PDGF injection on skin in humans</a:t>
            </a:r>
          </a:p>
        </p:txBody>
      </p:sp>
      <p:sp>
        <p:nvSpPr>
          <p:cNvPr id="92" name="Shape 92"/>
          <p:cNvSpPr>
            <a:spLocks noGrp="1"/>
          </p:cNvSpPr>
          <p:nvPr>
            <p:ph type="body" idx="1"/>
          </p:nvPr>
        </p:nvSpPr>
        <p:spPr>
          <a:xfrm>
            <a:off x="355600" y="2324100"/>
            <a:ext cx="12293600" cy="10922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1869148" indent="-1551648" defTabSz="914400">
              <a:buClr>
                <a:srgbClr val="86CE24"/>
              </a:buClr>
              <a:buSzPct val="85000"/>
              <a:buFont typeface="Gill Sans"/>
              <a:buChar char="•"/>
              <a:defRPr sz="37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3700"/>
              <a:t>Fibroblast and adipocyte proliferation, angiogenesis, and collagen deposition</a:t>
            </a:r>
          </a:p>
        </p:txBody>
      </p:sp>
      <p:sp>
        <p:nvSpPr>
          <p:cNvPr id="93" name="Shape 93"/>
          <p:cNvSpPr/>
          <p:nvPr/>
        </p:nvSpPr>
        <p:spPr>
          <a:xfrm>
            <a:off x="9367837" y="7486650"/>
            <a:ext cx="3441701" cy="194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defTabSz="914400"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4200"/>
              <a:t>Sclafani &amp; McCormick, 2011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HA plus PRP 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449" y="3391001"/>
            <a:ext cx="12153901" cy="327660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1038859" y="711998"/>
            <a:ext cx="10927081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Hyaluronic Acid (HA) Gel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Plus</a:t>
            </a:r>
            <a:br>
              <a:rPr sz="4000">
                <a:solidFill>
                  <a:srgbClr val="FFFFFF"/>
                </a:solidFill>
              </a:rPr>
            </a:br>
            <a:r>
              <a:rPr sz="4000">
                <a:solidFill>
                  <a:srgbClr val="FFFFFF"/>
                </a:solidFill>
              </a:rPr>
              <a:t>PRP to Recruit &amp; Activate Pluripotent Stem Cells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HA plus PRP 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6149" y="3188143"/>
            <a:ext cx="11112501" cy="4305301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/>
          <p:nvPr/>
        </p:nvSpPr>
        <p:spPr>
          <a:xfrm>
            <a:off x="5979668" y="4473505"/>
            <a:ext cx="1045465" cy="800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/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542875" y="605379"/>
            <a:ext cx="10927081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HA as Scaffold  </a:t>
            </a:r>
            <a:br>
              <a:rPr sz="4000">
                <a:solidFill>
                  <a:srgbClr val="FFFFFF"/>
                </a:solidFill>
              </a:rPr>
            </a:br>
            <a:r>
              <a:rPr sz="4000">
                <a:solidFill>
                  <a:srgbClr val="FFFFFF"/>
                </a:solidFill>
              </a:rPr>
              <a:t>Plus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PRP to Recruit &amp; Activate Pluripotent Stem Cells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6800" y="541866"/>
            <a:ext cx="5791200" cy="8669868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2328" spc="37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328" cap="all" spc="372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asted-image.png"/>
          <p:cNvPicPr/>
          <p:nvPr/>
        </p:nvPicPr>
        <p:blipFill>
          <a:blip r:embed="rId2">
            <a:extLst/>
          </a:blip>
          <a:srcRect t="6228" b="6228"/>
          <a:stretch>
            <a:fillRect/>
          </a:stretch>
        </p:blipFill>
        <p:spPr>
          <a:xfrm>
            <a:off x="2707323" y="0"/>
            <a:ext cx="759015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asted-image.png"/>
          <p:cNvPicPr/>
          <p:nvPr/>
        </p:nvPicPr>
        <p:blipFill>
          <a:blip r:embed="rId2">
            <a:extLst/>
          </a:blip>
          <a:srcRect t="9963" b="9963"/>
          <a:stretch>
            <a:fillRect/>
          </a:stretch>
        </p:blipFill>
        <p:spPr>
          <a:xfrm>
            <a:off x="1963166" y="0"/>
            <a:ext cx="9078469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asted-image.png"/>
          <p:cNvPicPr/>
          <p:nvPr/>
        </p:nvPicPr>
        <p:blipFill>
          <a:blip r:embed="rId2">
            <a:extLst/>
          </a:blip>
          <a:srcRect t="699" b="699"/>
          <a:stretch>
            <a:fillRect/>
          </a:stretch>
        </p:blipFill>
        <p:spPr>
          <a:xfrm>
            <a:off x="2816106" y="0"/>
            <a:ext cx="737258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1171" y="87079"/>
            <a:ext cx="6842458" cy="9579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asted-image.png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867659" y="0"/>
            <a:ext cx="726948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asted-image.png"/>
          <p:cNvPicPr/>
          <p:nvPr/>
        </p:nvPicPr>
        <p:blipFill>
          <a:blip r:embed="rId2">
            <a:extLst/>
          </a:blip>
          <a:srcRect t="21875" b="2187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6533" y="541866"/>
            <a:ext cx="6671734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asted-image.png"/>
          <p:cNvPicPr/>
          <p:nvPr/>
        </p:nvPicPr>
        <p:blipFill>
          <a:blip r:embed="rId2">
            <a:extLst/>
          </a:blip>
          <a:srcRect t="26416" b="26416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0" y="541866"/>
            <a:ext cx="5892800" cy="866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asted-image.png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867659" y="0"/>
            <a:ext cx="726948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143917994_2881x1992.jpeg"/>
          <p:cNvPicPr/>
          <p:nvPr/>
        </p:nvPicPr>
        <p:blipFill>
          <a:blip r:embed="rId2">
            <a:extLst/>
          </a:blip>
          <a:srcRect l="4190" t="258" r="4105" b="269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G_2639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0" y="665092"/>
            <a:ext cx="13004800" cy="8670926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157276" y="3769140"/>
            <a:ext cx="12944249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 i="0"/>
            </a:pPr>
            <a:r>
              <a:rPr sz="4000" b="1" i="1" dirty="0"/>
              <a:t>Could the same ideas used for face and bone be used </a:t>
            </a:r>
            <a:r>
              <a:rPr lang="en-US" sz="4000" b="1" i="1" dirty="0" smtClean="0"/>
              <a:t/>
            </a:r>
            <a:br>
              <a:rPr lang="en-US" sz="4000" b="1" i="1" dirty="0" smtClean="0"/>
            </a:br>
            <a:r>
              <a:rPr sz="4000" b="1" i="1" dirty="0" smtClean="0"/>
              <a:t>for </a:t>
            </a:r>
            <a:r>
              <a:rPr sz="4000" b="1" i="1" dirty="0"/>
              <a:t>rejuvenating the tissue of the genitourinary system?  </a:t>
            </a:r>
            <a:r>
              <a:rPr lang="en-US" sz="4000" b="1" i="1" dirty="0" smtClean="0"/>
              <a:t/>
            </a:r>
            <a:br>
              <a:rPr lang="en-US" sz="4000" b="1" i="1" dirty="0" smtClean="0"/>
            </a:br>
            <a:r>
              <a:rPr sz="4000" b="1" i="1" dirty="0" smtClean="0"/>
              <a:t>The </a:t>
            </a:r>
            <a:r>
              <a:rPr sz="4000" b="1" i="1" dirty="0"/>
              <a:t>work 6 Years….coming next…</a:t>
            </a:r>
          </a:p>
        </p:txBody>
      </p:sp>
      <p:sp>
        <p:nvSpPr>
          <p:cNvPr id="129" name="Shape 129"/>
          <p:cNvSpPr/>
          <p:nvPr/>
        </p:nvSpPr>
        <p:spPr>
          <a:xfrm>
            <a:off x="4498695" y="7395202"/>
            <a:ext cx="7817613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 b="1" i="1">
                <a:latin typeface="Avenir Book"/>
                <a:ea typeface="Avenir Book"/>
                <a:cs typeface="Avenir Book"/>
                <a:sym typeface="Avenir Book"/>
              </a:rPr>
              <a:t>More about facial procedures at</a:t>
            </a:r>
            <a:br>
              <a:rPr sz="4000" b="1" i="1">
                <a:latin typeface="Avenir Book"/>
                <a:ea typeface="Avenir Book"/>
                <a:cs typeface="Avenir Book"/>
                <a:sym typeface="Avenir Book"/>
              </a:rPr>
            </a:br>
            <a:r>
              <a:rPr sz="4000" b="1" i="1" u="sng">
                <a:latin typeface="Avenir Book"/>
                <a:ea typeface="Avenir Book"/>
                <a:cs typeface="Avenir Book"/>
                <a:sym typeface="Avenir Book"/>
                <a:hlinkClick r:id="rId4"/>
              </a:rPr>
              <a:t>VampireFacelift.com/physicians</a:t>
            </a:r>
          </a:p>
        </p:txBody>
      </p:sp>
      <p:sp>
        <p:nvSpPr>
          <p:cNvPr id="130" name="Shape 130"/>
          <p:cNvSpPr/>
          <p:nvPr/>
        </p:nvSpPr>
        <p:spPr>
          <a:xfrm>
            <a:off x="2151740" y="1984914"/>
            <a:ext cx="9220473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 b="1" i="1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 i="0"/>
            </a:pPr>
            <a:r>
              <a:rPr sz="4100" b="1" i="1" dirty="0"/>
              <a:t>The pride and art of a carpet</a:t>
            </a:r>
            <a:r>
              <a:rPr sz="4100" b="1" i="1" dirty="0" smtClean="0"/>
              <a:t>…</a:t>
            </a:r>
            <a:r>
              <a:rPr lang="en-US" sz="4100" b="1" i="1" dirty="0" smtClean="0"/>
              <a:t/>
            </a:r>
            <a:br>
              <a:rPr lang="en-US" sz="4100" b="1" i="1" dirty="0" smtClean="0"/>
            </a:br>
            <a:r>
              <a:rPr sz="4100" b="1" i="1" dirty="0" smtClean="0"/>
              <a:t>can </a:t>
            </a:r>
            <a:r>
              <a:rPr sz="4100" b="1" i="1" dirty="0"/>
              <a:t>we be as meticulous with the face?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9600" y="541866"/>
            <a:ext cx="6705601" cy="866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0076" y="398011"/>
            <a:ext cx="7464648" cy="8957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6547" y="1126740"/>
            <a:ext cx="10051706" cy="7500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0207" y="0"/>
            <a:ext cx="7844386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asted-image.png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867659" y="0"/>
            <a:ext cx="726948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94666" y="541866"/>
            <a:ext cx="5215468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C6E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C6E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</Words>
  <Application>Microsoft Macintosh PowerPoint</Application>
  <PresentationFormat>Custom</PresentationFormat>
  <Paragraphs>34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Avenir Book</vt:lpstr>
      <vt:lpstr>Avenir Light</vt:lpstr>
      <vt:lpstr>Gill Sans</vt:lpstr>
      <vt:lpstr>Helvetica</vt:lpstr>
      <vt:lpstr>New_Template1</vt:lpstr>
      <vt:lpstr>Vampire Facelift®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 Components of Appearance Of Anything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Platelet Derived Growth Factors</vt:lpstr>
      <vt:lpstr>PowerPoint Presentation</vt:lpstr>
      <vt:lpstr>PowerPoint Presentation</vt:lpstr>
      <vt:lpstr>PowerPoint Presentation</vt:lpstr>
      <vt:lpstr>Histological effects of PDGF injection on skin in humans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Vampire Facelift®</dc:title>
  <cp:lastModifiedBy>Charles Runels</cp:lastModifiedBy>
  <cp:revision>2</cp:revision>
  <dcterms:modified xsi:type="dcterms:W3CDTF">2015-09-12T15:15:31Z</dcterms:modified>
</cp:coreProperties>
</file>